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7" r:id="rId4"/>
    <p:sldId id="257" r:id="rId5"/>
    <p:sldId id="258" r:id="rId6"/>
    <p:sldId id="259" r:id="rId7"/>
    <p:sldId id="260" r:id="rId8"/>
    <p:sldId id="261" r:id="rId9"/>
    <p:sldId id="263" r:id="rId10"/>
    <p:sldId id="262" r:id="rId11"/>
    <p:sldId id="264" r:id="rId12"/>
    <p:sldId id="265" r:id="rId13"/>
    <p:sldId id="266" r:id="rId14"/>
    <p:sldId id="267" r:id="rId15"/>
    <p:sldId id="268" r:id="rId16"/>
    <p:sldId id="274" r:id="rId17"/>
    <p:sldId id="269" r:id="rId18"/>
    <p:sldId id="270" r:id="rId19"/>
    <p:sldId id="271" r:id="rId20"/>
    <p:sldId id="272" r:id="rId21"/>
    <p:sldId id="273" r:id="rId22"/>
    <p:sldId id="275" r:id="rId23"/>
    <p:sldId id="27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63751" y="1701800"/>
            <a:ext cx="9211733" cy="1082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2927350"/>
            <a:ext cx="9218083" cy="1752600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8467" y="0"/>
            <a:ext cx="12200467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530" y="281940"/>
            <a:ext cx="11773535" cy="4469765"/>
          </a:xfrm>
        </p:spPr>
        <p:txBody>
          <a:bodyPr/>
          <a:lstStyle/>
          <a:p>
            <a:pPr algn="l"/>
            <a:r>
              <a:rPr lang="en-GB" altLang="en-US" b="1" dirty="0"/>
              <a:t>23347 </a:t>
            </a:r>
            <a:r>
              <a:rPr lang="en-GB" altLang="en-US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NTAKIRUTIMANA </a:t>
            </a:r>
            <a:r>
              <a:rPr lang="en-GB" altLang="en-US" b="1" dirty="0"/>
              <a:t>Elysee</a:t>
            </a:r>
            <a:endParaRPr lang="en-GB" alt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430" y="4883785"/>
            <a:ext cx="11191240" cy="1419860"/>
          </a:xfrm>
        </p:spPr>
        <p:txBody>
          <a:bodyPr/>
          <a:lstStyle/>
          <a:p>
            <a:pPr algn="l"/>
            <a:endParaRPr lang="en-GB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8745"/>
          </a:xfrm>
        </p:spPr>
        <p:txBody>
          <a:bodyPr>
            <a:normAutofit fontScale="90000"/>
          </a:bodyPr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3260"/>
            <a:ext cx="10515600" cy="5494020"/>
          </a:xfrm>
        </p:spPr>
        <p:txBody>
          <a:bodyPr/>
          <a:p>
            <a:r>
              <a:rPr lang="en-US" b="1"/>
              <a:t>@PathVariable:</a:t>
            </a:r>
            <a:r>
              <a:rPr lang="en-US"/>
              <a:t> This annotation is used to bind a URL variable to a method parameter. It extracts the value from the URL and maps it to the corresponding method argument.</a:t>
            </a:r>
            <a:endParaRPr lang="en-US"/>
          </a:p>
          <a:p>
            <a:endParaRPr lang="en-US"/>
          </a:p>
          <a:p>
            <a:r>
              <a:rPr lang="en-US"/>
              <a:t>Templates are responsible for rendering the dynamic content that is displayed to the user.</a:t>
            </a:r>
            <a:endParaRPr lang="en-US"/>
          </a:p>
          <a:p>
            <a:r>
              <a:rPr lang="en-US"/>
              <a:t>Templates use templating languages or frameworks (e.g., JSP, Thymeleaf, FreeMarker) to access and display the data received from the controller.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0120"/>
          </a:xfrm>
        </p:spPr>
        <p:txBody>
          <a:bodyPr/>
          <a:p>
            <a:r>
              <a:rPr lang="en-GB" altLang="en-US"/>
              <a:t>My home page v</a:t>
            </a:r>
            <a:r>
              <a:rPr lang="en-US"/>
              <a:t>iew Rendering</a:t>
            </a:r>
            <a:endParaRPr lang="en-US"/>
          </a:p>
        </p:txBody>
      </p:sp>
      <p:pic>
        <p:nvPicPr>
          <p:cNvPr id="4" name="Content Placeholder 3" descr="hom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22605" y="1426845"/>
            <a:ext cx="10918825" cy="50628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36855"/>
          </a:xfrm>
        </p:spPr>
        <p:txBody>
          <a:bodyPr>
            <a:normAutofit fontScale="90000"/>
          </a:bodyPr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95655"/>
            <a:ext cx="10515600" cy="5381625"/>
          </a:xfrm>
        </p:spPr>
        <p:txBody>
          <a:bodyPr/>
          <a:p>
            <a:pPr marL="0" indent="0">
              <a:buNone/>
            </a:pPr>
            <a:r>
              <a:rPr lang="en-GB" altLang="en-US"/>
              <a:t>This is </a:t>
            </a:r>
            <a:r>
              <a:rPr lang="en-US"/>
              <a:t> the main entry point</a:t>
            </a:r>
            <a:r>
              <a:rPr lang="en-GB" altLang="en-US"/>
              <a:t> of my web application, it serves as the initial page that users see when they access the site.</a:t>
            </a:r>
            <a:endParaRPr lang="en-GB" altLang="en-US"/>
          </a:p>
          <a:p>
            <a:pPr marL="0" indent="0">
              <a:buNone/>
            </a:pPr>
            <a:r>
              <a:rPr lang="en-GB" altLang="en-US"/>
              <a:t>Navigation links that allows you to manage my web application and gives access to sign up in case you are new user who do not have an account.</a:t>
            </a:r>
            <a:endParaRPr lang="en-GB" altLang="en-US"/>
          </a:p>
          <a:p>
            <a:pPr marL="0" indent="0">
              <a:buNone/>
            </a:pPr>
            <a:r>
              <a:rPr lang="en-GB" altLang="en-US"/>
              <a:t>Navigation link that allows you to sign in case you are the user who have an account.</a:t>
            </a:r>
            <a:endParaRPr lang="en-GB" altLang="en-US"/>
          </a:p>
          <a:p>
            <a:pPr marL="0" indent="0">
              <a:buNone/>
            </a:pPr>
            <a:r>
              <a:rPr lang="en-GB" altLang="en-US"/>
              <a:t>Navigation link that allows to manage all the contents in my web application.</a:t>
            </a:r>
            <a:endParaRPr lang="en-GB" altLang="en-US"/>
          </a:p>
          <a:p>
            <a:pPr marL="0" indent="0">
              <a:buNone/>
            </a:pPr>
            <a:endParaRPr lang="en-GB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35685"/>
          </a:xfrm>
        </p:spPr>
        <p:txBody>
          <a:bodyPr>
            <a:normAutofit fontScale="90000"/>
          </a:bodyPr>
          <a:p>
            <a:r>
              <a:rPr lang="en-GB" altLang="en-US"/>
              <a:t>User authentication and access control to sign in</a:t>
            </a:r>
            <a:endParaRPr lang="en-GB" altLang="en-US"/>
          </a:p>
        </p:txBody>
      </p:sp>
      <p:pic>
        <p:nvPicPr>
          <p:cNvPr id="4" name="Content Placeholder 3" descr="login~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9885" y="1254760"/>
            <a:ext cx="11598910" cy="54292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2560"/>
          </a:xfrm>
        </p:spPr>
        <p:txBody>
          <a:bodyPr>
            <a:normAutofit fontScale="90000"/>
          </a:bodyPr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25805"/>
            <a:ext cx="10515600" cy="5451475"/>
          </a:xfrm>
        </p:spPr>
        <p:txBody>
          <a:bodyPr/>
          <a:p>
            <a:r>
              <a:rPr lang="en-US"/>
              <a:t>The login functionality verifies the identity of the user by authenticating their credentials, such as username and password.</a:t>
            </a:r>
            <a:endParaRPr lang="en-US"/>
          </a:p>
          <a:p>
            <a:r>
              <a:rPr lang="en-US"/>
              <a:t>It ensures that only authorized users can access protected resources and perform specific actions within the application.</a:t>
            </a:r>
            <a:endParaRPr lang="en-US"/>
          </a:p>
          <a:p>
            <a:r>
              <a:rPr lang="en-US"/>
              <a:t>Security and Protection:</a:t>
            </a:r>
            <a:endParaRPr lang="en-US"/>
          </a:p>
          <a:p>
            <a:r>
              <a:rPr lang="en-US"/>
              <a:t>The login process incorporates security measures, such as password hashing, encryption, and secure communication protocols (e.g., HTTPS), to protect user credentials and sensitive information.</a:t>
            </a:r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wrong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635" y="364490"/>
            <a:ext cx="12088495" cy="62871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9325"/>
          </a:xfrm>
        </p:spPr>
        <p:txBody>
          <a:bodyPr>
            <a:normAutofit fontScale="90000"/>
          </a:bodyPr>
          <a:p>
            <a:r>
              <a:rPr lang="en-GB" altLang="en-US"/>
              <a:t>User registration and account creation( user profile set up)</a:t>
            </a:r>
            <a:endParaRPr lang="en-GB" altLang="en-US"/>
          </a:p>
        </p:txBody>
      </p:sp>
      <p:pic>
        <p:nvPicPr>
          <p:cNvPr id="4" name="Content Placeholder 3" descr="SignUp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501775"/>
            <a:ext cx="12192000" cy="523557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15265"/>
          </a:xfrm>
        </p:spPr>
        <p:txBody>
          <a:bodyPr>
            <a:normAutofit fontScale="90000"/>
          </a:bodyPr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90575"/>
            <a:ext cx="10515600" cy="5386705"/>
          </a:xfrm>
        </p:spPr>
        <p:txBody>
          <a:bodyPr/>
          <a:p>
            <a:r>
              <a:rPr lang="en-US"/>
              <a:t>The sign-up feature enables users to register themselves by providing necessary information, such as username, email address, and password.</a:t>
            </a:r>
            <a:endParaRPr lang="en-US"/>
          </a:p>
          <a:p>
            <a:r>
              <a:rPr lang="en-US"/>
              <a:t>It collects user details required to create a unique account and establish their identity within the application.</a:t>
            </a:r>
            <a:endParaRPr lang="en-US"/>
          </a:p>
          <a:p>
            <a:r>
              <a:rPr lang="en-US"/>
              <a:t>The sign-up functionality creates a new user account in the application's user management system or database.</a:t>
            </a:r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490" y="181610"/>
            <a:ext cx="10989310" cy="970280"/>
          </a:xfrm>
        </p:spPr>
        <p:txBody>
          <a:bodyPr>
            <a:normAutofit fontScale="90000"/>
          </a:bodyPr>
          <a:p>
            <a:r>
              <a:rPr lang="en-US"/>
              <a:t>Application Submission</a:t>
            </a:r>
            <a:r>
              <a:rPr lang="en-GB" altLang="en-US"/>
              <a:t> and Data Management and Review:</a:t>
            </a:r>
            <a:endParaRPr lang="en-GB" altLang="en-US"/>
          </a:p>
        </p:txBody>
      </p:sp>
      <p:pic>
        <p:nvPicPr>
          <p:cNvPr id="4" name="Content Placeholder 3" descr="admissio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4465" y="1351915"/>
            <a:ext cx="11926570" cy="541782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69875"/>
          </a:xfrm>
        </p:spPr>
        <p:txBody>
          <a:bodyPr>
            <a:normAutofit fontScale="90000"/>
          </a:bodyPr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36600"/>
            <a:ext cx="10515600" cy="5440680"/>
          </a:xfrm>
        </p:spPr>
        <p:txBody>
          <a:bodyPr/>
          <a:p>
            <a:r>
              <a:rPr lang="en-US"/>
              <a:t>Th</a:t>
            </a:r>
            <a:r>
              <a:rPr lang="en-GB" altLang="en-US"/>
              <a:t>is page</a:t>
            </a:r>
            <a:r>
              <a:rPr lang="en-US"/>
              <a:t> page allows users to submit their applications electronically, eliminating the need for physical paperwork.</a:t>
            </a:r>
            <a:endParaRPr lang="en-US"/>
          </a:p>
          <a:p>
            <a:r>
              <a:rPr lang="en-US"/>
              <a:t>It provides a user-friendly interface where applicants can input their personal details,</a:t>
            </a:r>
            <a:r>
              <a:rPr lang="en-GB" altLang="en-US"/>
              <a:t> and other required informations such lecturer satisfactory and attendance rate and so on.</a:t>
            </a:r>
            <a:endParaRPr lang="en-GB" altLang="en-US"/>
          </a:p>
          <a:p>
            <a:r>
              <a:rPr lang="en-GB" altLang="en-US"/>
              <a:t>it validate and collects data that will be based on rating the lecturer of his/her performance.</a:t>
            </a:r>
            <a:endParaRPr lang="en-GB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335" y="365125"/>
            <a:ext cx="11517630" cy="958850"/>
          </a:xfrm>
        </p:spPr>
        <p:txBody>
          <a:bodyPr>
            <a:normAutofit/>
          </a:bodyPr>
          <a:p>
            <a:r>
              <a:rPr lang="en-GB" altLang="en-US" b="1"/>
              <a:t>TEACHER’S IMIHIGO INSPECTION SYSTEM</a:t>
            </a:r>
            <a:endParaRPr lang="en-GB" altLang="en-US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335" y="1323340"/>
            <a:ext cx="11086465" cy="4853940"/>
          </a:xfrm>
        </p:spPr>
        <p:txBody>
          <a:bodyPr/>
          <a:p>
            <a:pPr marL="0" indent="0">
              <a:buNone/>
            </a:pPr>
            <a:r>
              <a:rPr lang="en-US"/>
              <a:t>The role of teacher's</a:t>
            </a:r>
            <a:r>
              <a:rPr lang="en-GB" altLang="en-US"/>
              <a:t> Imihigo</a:t>
            </a:r>
            <a:r>
              <a:rPr lang="en-US"/>
              <a:t> inspection, also known as classroom observation or teacher evaluation, is to assess and monitor the performance of teachers in educational settings</a:t>
            </a:r>
            <a:r>
              <a:rPr lang="en-GB" altLang="en-US"/>
              <a:t>:</a:t>
            </a:r>
            <a:endParaRPr lang="en-GB" altLang="en-US"/>
          </a:p>
          <a:p>
            <a:pPr marL="0" indent="0">
              <a:buNone/>
            </a:pPr>
            <a:endParaRPr lang="en-GB" altLang="en-US"/>
          </a:p>
          <a:p>
            <a:r>
              <a:rPr lang="en-GB" altLang="en-US"/>
              <a:t>Here are some KPI (Key performance Indicators) against teacher’s Imihigo Inspection system such as:</a:t>
            </a:r>
            <a:endParaRPr lang="en-GB" altLang="en-US"/>
          </a:p>
          <a:p>
            <a:r>
              <a:rPr lang="en-GB" altLang="en-US"/>
              <a:t>Attendance rate %</a:t>
            </a:r>
            <a:endParaRPr lang="en-GB" altLang="en-US"/>
          </a:p>
          <a:p>
            <a:r>
              <a:rPr lang="en-GB" altLang="en-US"/>
              <a:t>Graduation rate %</a:t>
            </a:r>
            <a:endParaRPr lang="en-GB" altLang="en-US"/>
          </a:p>
          <a:p>
            <a:endParaRPr lang="en-GB" altLang="en-US"/>
          </a:p>
          <a:p>
            <a:endParaRPr lang="en-GB" altLang="en-US"/>
          </a:p>
          <a:p>
            <a:endParaRPr lang="en-GB" altLang="en-US"/>
          </a:p>
          <a:p>
            <a:endParaRPr lang="en-GB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1470" y="365125"/>
            <a:ext cx="11517630" cy="744220"/>
          </a:xfrm>
        </p:spPr>
        <p:txBody>
          <a:bodyPr>
            <a:normAutofit fontScale="90000"/>
          </a:bodyPr>
          <a:p>
            <a:r>
              <a:rPr lang="en-US"/>
              <a:t>Data Retrieval</a:t>
            </a:r>
            <a:r>
              <a:rPr lang="en-GB" altLang="en-US"/>
              <a:t> and performance</a:t>
            </a:r>
            <a:endParaRPr lang="en-GB" altLang="en-US"/>
          </a:p>
        </p:txBody>
      </p:sp>
      <p:pic>
        <p:nvPicPr>
          <p:cNvPr id="4" name="Content Placeholder 3" descr="db pag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76200" y="1108710"/>
            <a:ext cx="12268200" cy="574865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80670"/>
          </a:xfrm>
        </p:spPr>
        <p:txBody>
          <a:bodyPr>
            <a:normAutofit fontScale="90000"/>
          </a:bodyPr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79780"/>
            <a:ext cx="12191365" cy="6077585"/>
          </a:xfrm>
        </p:spPr>
        <p:txBody>
          <a:bodyPr/>
          <a:p>
            <a:r>
              <a:rPr lang="en-US"/>
              <a:t>Th</a:t>
            </a:r>
            <a:r>
              <a:rPr lang="en-GB" altLang="en-US"/>
              <a:t>is</a:t>
            </a:r>
            <a:r>
              <a:rPr lang="en-US"/>
              <a:t> database enables the retrieval of stored data based on specific</a:t>
            </a:r>
            <a:r>
              <a:rPr lang="en-GB" altLang="en-US"/>
              <a:t> teacher’s</a:t>
            </a:r>
            <a:r>
              <a:rPr lang="en-US"/>
              <a:t> criteria</a:t>
            </a:r>
            <a:r>
              <a:rPr lang="en-GB" altLang="en-US"/>
              <a:t> and performance.</a:t>
            </a:r>
            <a:endParaRPr lang="en-GB" altLang="en-US"/>
          </a:p>
          <a:p>
            <a:r>
              <a:rPr lang="en-GB" altLang="en-US"/>
              <a:t> it fetch the information dynamically and display it to the user or use it for further processing, it supports various operations like searching, sorting, filtering.</a:t>
            </a:r>
            <a:endParaRPr lang="en-GB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02260"/>
          </a:xfrm>
        </p:spPr>
        <p:txBody>
          <a:bodyPr>
            <a:normAutofit fontScale="90000"/>
          </a:bodyPr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22960"/>
            <a:ext cx="10515600" cy="5354320"/>
          </a:xfrm>
        </p:spPr>
        <p:txBody>
          <a:bodyPr/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pPr marL="0" indent="0" algn="ctr">
              <a:buNone/>
            </a:pPr>
            <a:r>
              <a:rPr lang="en-GB" altLang="en-US" sz="7200"/>
              <a:t>THANK YOU</a:t>
            </a:r>
            <a:endParaRPr lang="en-GB" altLang="en-US" sz="7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365125"/>
            <a:ext cx="11150600" cy="1325880"/>
          </a:xfrm>
        </p:spPr>
        <p:txBody>
          <a:bodyPr>
            <a:normAutofit fontScale="90000"/>
          </a:bodyPr>
          <a:p>
            <a:r>
              <a:rPr lang="en-GB" altLang="en-US"/>
              <a:t>Here are steps I have followed to develop my spring mvc(Model-View-Controller) web application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200" y="1477010"/>
            <a:ext cx="11379200" cy="5102860"/>
          </a:xfrm>
        </p:spPr>
        <p:txBody>
          <a:bodyPr>
            <a:normAutofit fontScale="90000" lnSpcReduction="10000"/>
          </a:bodyPr>
          <a:p>
            <a:r>
              <a:rPr lang="en-GB" altLang="en-US" b="1"/>
              <a:t>Create new maven project by:</a:t>
            </a:r>
            <a:endParaRPr lang="en-GB" altLang="en-US" b="1"/>
          </a:p>
          <a:p>
            <a:pPr marL="0" indent="0">
              <a:buNone/>
            </a:pPr>
            <a:r>
              <a:rPr lang="en-GB" altLang="en-US"/>
              <a:t>Open Intellij and select "File" -&gt; "New" -&gt; "Other".</a:t>
            </a:r>
            <a:endParaRPr lang="en-GB" altLang="en-US"/>
          </a:p>
          <a:p>
            <a:pPr marL="0" indent="0">
              <a:buNone/>
            </a:pPr>
            <a:r>
              <a:rPr lang="en-GB" altLang="en-US"/>
              <a:t>In the "New" dialog box, expand the "Maven" folder and select "Maven Project". Click "Next".</a:t>
            </a:r>
            <a:endParaRPr lang="en-GB" altLang="en-US"/>
          </a:p>
          <a:p>
            <a:pPr marL="0" indent="0">
              <a:buNone/>
            </a:pPr>
            <a:r>
              <a:rPr lang="en-GB" altLang="en-US"/>
              <a:t>In the "New Maven Project" dialog, specify the Group Id, Artifact Id, and Version for your project. These parameters help identify your project and generate a unique identifier for it.</a:t>
            </a:r>
            <a:endParaRPr lang="en-GB" altLang="en-US"/>
          </a:p>
          <a:p>
            <a:pPr marL="0" indent="0">
              <a:buNone/>
            </a:pPr>
            <a:r>
              <a:rPr lang="en-GB" altLang="en-US"/>
              <a:t>Group Id: This identifies the organization or group to which the project belongs.</a:t>
            </a:r>
            <a:endParaRPr lang="en-GB" altLang="en-US"/>
          </a:p>
          <a:p>
            <a:pPr marL="0" indent="0">
              <a:buNone/>
            </a:pPr>
            <a:r>
              <a:rPr lang="en-GB" altLang="en-US"/>
              <a:t>Artifact Id: This represents the unique name of the project.</a:t>
            </a:r>
            <a:endParaRPr lang="en-GB" altLang="en-US"/>
          </a:p>
          <a:p>
            <a:pPr marL="0" indent="0">
              <a:buNone/>
            </a:pPr>
            <a:r>
              <a:rPr lang="en-GB" altLang="en-US"/>
              <a:t>Version: This specifies the version of your project.</a:t>
            </a:r>
            <a:endParaRPr lang="en-GB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708275"/>
          </a:xfrm>
        </p:spPr>
        <p:txBody>
          <a:bodyPr>
            <a:normAutofit fontScale="90000"/>
          </a:bodyPr>
          <a:p>
            <a:r>
              <a:rPr lang="en-US"/>
              <a:t>When creating a Spring MVC project, there are several frameworks and best practices you can follow to enhance your development process and improve the overall structure and efficiency of your application</a:t>
            </a:r>
            <a:r>
              <a:rPr lang="en-GB" altLang="en-US"/>
              <a:t>.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686175"/>
            <a:ext cx="10515600" cy="2895600"/>
          </a:xfrm>
        </p:spPr>
        <p:txBody>
          <a:bodyPr>
            <a:normAutofit lnSpcReduction="10000"/>
          </a:bodyPr>
          <a:p>
            <a:r>
              <a:rPr lang="en-US" b="1"/>
              <a:t>Thymeleaf</a:t>
            </a:r>
            <a:r>
              <a:rPr lang="en-GB" altLang="en-US"/>
              <a:t>:it allow you to create dynamic web pages by combining HTML templates with server-side data.</a:t>
            </a:r>
            <a:endParaRPr lang="en-GB" altLang="en-US"/>
          </a:p>
          <a:p>
            <a:r>
              <a:rPr lang="en-GB" altLang="en-US" b="1"/>
              <a:t>Spring Security</a:t>
            </a:r>
            <a:r>
              <a:rPr lang="en-GB" altLang="en-US"/>
              <a:t>:  If your application requires authentication and authorization, Spring Security provides robust security features.</a:t>
            </a:r>
            <a:endParaRPr lang="en-GB" altLang="en-US"/>
          </a:p>
          <a:p>
            <a:r>
              <a:rPr lang="en-GB" altLang="en-US" b="1"/>
              <a:t>Hibernate or Spring Data JPA: </a:t>
            </a:r>
            <a:r>
              <a:rPr lang="en-GB" altLang="en-US"/>
              <a:t> If your application interacts with a relational database, Hibernate or Spring Data JPA can simplify database operations.</a:t>
            </a:r>
            <a:endParaRPr lang="en-GB" altLang="en-US"/>
          </a:p>
          <a:p>
            <a:endParaRPr lang="en-GB" altLang="en-US"/>
          </a:p>
          <a:p>
            <a:endParaRPr lang="en-GB" altLang="en-US"/>
          </a:p>
          <a:p>
            <a:endParaRPr lang="en-GB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30505"/>
          </a:xfrm>
        </p:spPr>
        <p:txBody>
          <a:bodyPr>
            <a:normAutofit fontScale="90000"/>
          </a:bodyPr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57885"/>
            <a:ext cx="10515600" cy="5319395"/>
          </a:xfrm>
        </p:spPr>
        <p:txBody>
          <a:bodyPr/>
          <a:p>
            <a:r>
              <a:rPr lang="en-GB" altLang="en-US" b="1"/>
              <a:t>Spring web:</a:t>
            </a:r>
            <a:r>
              <a:rPr lang="en-GB" altLang="en-US"/>
              <a:t> Spring Web provides a Model-View-Controller (MVC) architecture that allows for clear separation of concerns between the application's data, presentation, and user interaction.</a:t>
            </a:r>
            <a:endParaRPr lang="en-GB" altLang="en-US"/>
          </a:p>
          <a:p>
            <a:r>
              <a:rPr lang="en-GB" altLang="en-US" b="1"/>
              <a:t>Spring DevTools</a:t>
            </a:r>
            <a:r>
              <a:rPr lang="en-GB" altLang="en-US"/>
              <a:t>: this framework support remote development scenarios. It allows you to run your application on a remote server, provides automatic application restart capabilities.</a:t>
            </a:r>
            <a:endParaRPr lang="en-GB" altLang="en-US"/>
          </a:p>
          <a:p>
            <a:r>
              <a:rPr lang="en-GB" altLang="en-US"/>
              <a:t>Compatibility:  chosen database driver must be compatible with the database management system (DBMS) you are using. Different databases (e.g., MySQL, PostgreSQL, Oracle, SQL Server) have their own specific drivers.</a:t>
            </a:r>
            <a:endParaRPr lang="en-GB" altLang="en-US"/>
          </a:p>
          <a:p>
            <a:endParaRPr lang="en-GB" altLang="en-US"/>
          </a:p>
          <a:p>
            <a:endParaRPr lang="en-GB" altLang="en-US"/>
          </a:p>
          <a:p>
            <a:endParaRPr lang="en-GB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Configure the project dependencies</a:t>
            </a:r>
            <a:r>
              <a:rPr lang="en-GB" altLang="en-US"/>
              <a:t> by: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Open the project's pom.xml file.</a:t>
            </a:r>
            <a:endParaRPr lang="en-US"/>
          </a:p>
          <a:p>
            <a:r>
              <a:rPr lang="en-US"/>
              <a:t>Add the required Spring MVC dependencies, such as spring-webmvc, spring-core, spring-context, and any additional dependencies you need.</a:t>
            </a:r>
            <a:endParaRPr lang="en-US"/>
          </a:p>
          <a:p>
            <a:r>
              <a:rPr lang="en-US"/>
              <a:t>Save the pom.xml file, and the dependencies will be downloaded automatically.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3690"/>
          </a:xfrm>
        </p:spPr>
        <p:txBody>
          <a:bodyPr>
            <a:normAutofit fontScale="90000"/>
          </a:bodyPr>
          <a:p>
            <a:r>
              <a:rPr lang="en-US"/>
              <a:t>When developing a Spring MVC project, you typically need to include several packages from the Spring framework</a:t>
            </a:r>
            <a:r>
              <a:rPr lang="en-GB" altLang="en-US"/>
              <a:t> such as: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02180"/>
            <a:ext cx="10515600" cy="3975100"/>
          </a:xfrm>
        </p:spPr>
        <p:txBody>
          <a:bodyPr/>
          <a:p>
            <a:r>
              <a:rPr lang="en-GB" altLang="en-US"/>
              <a:t>controller</a:t>
            </a:r>
            <a:endParaRPr lang="en-GB" altLang="en-US"/>
          </a:p>
          <a:p>
            <a:r>
              <a:rPr lang="en-GB" altLang="en-US"/>
              <a:t>model</a:t>
            </a:r>
            <a:endParaRPr lang="en-GB" altLang="en-US"/>
          </a:p>
          <a:p>
            <a:r>
              <a:rPr lang="en-GB" altLang="en-US"/>
              <a:t>repository</a:t>
            </a:r>
            <a:endParaRPr lang="en-GB" altLang="en-US"/>
          </a:p>
          <a:p>
            <a:r>
              <a:rPr lang="en-GB" altLang="en-US"/>
              <a:t>service layer</a:t>
            </a:r>
            <a:endParaRPr lang="en-GB" altLang="en-US"/>
          </a:p>
          <a:p>
            <a:r>
              <a:rPr lang="en-GB" altLang="en-US" b="1"/>
              <a:t>a controller</a:t>
            </a:r>
            <a:r>
              <a:rPr lang="en-GB" altLang="en-US"/>
              <a:t> plays a crucial role in handling incoming HTTP requests, processing the requests, and returning an appropriate response to the client.</a:t>
            </a:r>
            <a:endParaRPr lang="en-GB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290" y="365125"/>
            <a:ext cx="11065510" cy="2252980"/>
          </a:xfrm>
        </p:spPr>
        <p:txBody>
          <a:bodyPr>
            <a:normAutofit fontScale="90000"/>
          </a:bodyPr>
          <a:p>
            <a:r>
              <a:rPr lang="en-GB" altLang="en-US"/>
              <a:t>T</a:t>
            </a:r>
            <a:r>
              <a:rPr lang="en-US"/>
              <a:t>he main controller class is typically annotated with </a:t>
            </a:r>
            <a:r>
              <a:rPr lang="en-GB" altLang="en-US"/>
              <a:t>some annotations</a:t>
            </a:r>
            <a:r>
              <a:rPr lang="en-US"/>
              <a:t> to indicate that it is responsible for handling HTTP requests and serving as a component of the MVC architecture.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988945"/>
            <a:ext cx="10515600" cy="3188335"/>
          </a:xfrm>
        </p:spPr>
        <p:txBody>
          <a:bodyPr/>
          <a:p>
            <a:r>
              <a:rPr lang="en-US" b="1"/>
              <a:t>@Controller:</a:t>
            </a:r>
            <a:r>
              <a:rPr lang="en-US"/>
              <a:t> This annotation marks a class as a controller component in Spring MVC.</a:t>
            </a:r>
            <a:endParaRPr lang="en-US"/>
          </a:p>
          <a:p>
            <a:r>
              <a:rPr lang="en-US" b="1"/>
              <a:t>@RequestMapping:</a:t>
            </a:r>
            <a:r>
              <a:rPr lang="en-US"/>
              <a:t> This annotation is used to define the base URL or URL patterns that the controller handles.</a:t>
            </a:r>
            <a:endParaRPr lang="en-US"/>
          </a:p>
          <a:p>
            <a:r>
              <a:rPr lang="en-US" b="1"/>
              <a:t>@GetMapping</a:t>
            </a:r>
            <a:r>
              <a:rPr lang="en-US"/>
              <a:t>, </a:t>
            </a:r>
            <a:r>
              <a:rPr lang="en-US" b="1"/>
              <a:t>@PostMapping</a:t>
            </a:r>
            <a:r>
              <a:rPr lang="en-US"/>
              <a:t>, </a:t>
            </a:r>
            <a:r>
              <a:rPr lang="en-US" b="1"/>
              <a:t>@PutMapping</a:t>
            </a:r>
            <a:r>
              <a:rPr lang="en-US"/>
              <a:t>, </a:t>
            </a:r>
            <a:r>
              <a:rPr lang="en-US" b="1"/>
              <a:t>@DeleteMapping</a:t>
            </a:r>
            <a:r>
              <a:rPr lang="en-US"/>
              <a:t>: These annotations are used to handle specific HTTP methods (GET, POST, PUT, DELETE) for a given URL pattern. 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34010"/>
          </a:xfrm>
        </p:spPr>
        <p:txBody>
          <a:bodyPr>
            <a:normAutofit fontScale="90000"/>
          </a:bodyPr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41705"/>
            <a:ext cx="10515600" cy="5235575"/>
          </a:xfrm>
        </p:spPr>
        <p:txBody>
          <a:bodyPr/>
          <a:p>
            <a:r>
              <a:rPr lang="en-GB" altLang="en-US"/>
              <a:t>a</a:t>
            </a:r>
            <a:r>
              <a:rPr lang="en-US"/>
              <a:t> </a:t>
            </a:r>
            <a:r>
              <a:rPr lang="en-US" b="1"/>
              <a:t>model</a:t>
            </a:r>
            <a:r>
              <a:rPr lang="en-US"/>
              <a:t> represents the data that is passed between the controller and the view. It plays a crucial role in facilitating the exchange of information, enabling the controller to prepare the data and the view to render it appropriately</a:t>
            </a:r>
            <a:r>
              <a:rPr lang="en-GB" altLang="en-US"/>
              <a:t>.</a:t>
            </a:r>
            <a:endParaRPr lang="en-GB" altLang="en-US"/>
          </a:p>
          <a:p>
            <a:r>
              <a:rPr lang="en-GB" altLang="en-US" b="1"/>
              <a:t>repository </a:t>
            </a:r>
            <a:r>
              <a:rPr lang="en-GB" altLang="en-US"/>
              <a:t> is responsible for defining and implementing methods to access and manipulate data stored in the database.</a:t>
            </a:r>
            <a:endParaRPr lang="en-GB" altLang="en-US"/>
          </a:p>
          <a:p>
            <a:r>
              <a:rPr lang="en-GB" altLang="en-US" b="1"/>
              <a:t>The service layer</a:t>
            </a:r>
            <a:r>
              <a:rPr lang="en-GB" altLang="en-US"/>
              <a:t> plays a crucial role in implementing the business logic and coordinating the interactions between the controller and the repository (data access layer).</a:t>
            </a:r>
            <a:endParaRPr lang="en-GB" altLang="en-US"/>
          </a:p>
          <a:p>
            <a:endParaRPr lang="en-GB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ar Drives">
  <a:themeElements>
    <a:clrScheme name="Gear Dri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5F5F5F"/>
      </a:accent1>
      <a:accent2>
        <a:srgbClr val="969696"/>
      </a:accent2>
      <a:accent3>
        <a:srgbClr val="FFFFFF"/>
      </a:accent3>
      <a:accent4>
        <a:srgbClr val="000000"/>
      </a:accent4>
      <a:accent5>
        <a:srgbClr val="B6B6B6"/>
      </a:accent5>
      <a:accent6>
        <a:srgbClr val="878787"/>
      </a:accent6>
      <a:hlink>
        <a:srgbClr val="CC3300"/>
      </a:hlink>
      <a:folHlink>
        <a:srgbClr val="996600"/>
      </a:folHlink>
    </a:clrScheme>
    <a:fontScheme name="Gear Dri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Gear Dri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5F5F5F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B6B6B6"/>
        </a:accent5>
        <a:accent6>
          <a:srgbClr val="87878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6373</Words>
  <Application>WPS Presentation</Application>
  <PresentationFormat>Widescreen</PresentationFormat>
  <Paragraphs>107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Gear Drives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Aimee</cp:lastModifiedBy>
  <cp:revision>21</cp:revision>
  <dcterms:created xsi:type="dcterms:W3CDTF">2023-05-16T04:38:36Z</dcterms:created>
  <dcterms:modified xsi:type="dcterms:W3CDTF">2023-05-16T06:12:09Z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69902DD0A50E426AA1B22ABC5CB07EC2</vt:lpwstr>
  </property>
  <property fmtid="{D5CDD505-2E9C-101B-9397-08002B2CF9AE}" pid="3" name="KSOProductBuildVer">
    <vt:lpwstr>1033-11.2.0.11537</vt:lpwstr>
  </property>
</Properties>
</file>

<file path=docProps/thumbnail.jpeg>
</file>